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0080625" cy="7559675" type="screen4x3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56" y="-102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Symbol zastępczy daty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Symbol zastępczy stopki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ymbol zastępczy numeru slajdu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3D64A41-A750-4411-8F20-7C4D993ECC33}" type="slidenum">
              <a:t>‹#›</a:t>
            </a:fld>
            <a:endParaRPr lang="pl-P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4" name="Symbol zastępczy nagłówka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daty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stopki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F25B36B3-6DB1-4DF3-A02F-A1816DCEE2C6}" type="slidenum"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l-PL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>
            <a:spAutoFit/>
          </a:bodyPr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12920" y="1027079"/>
            <a:ext cx="4933800" cy="370044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640" y="5086800"/>
            <a:ext cx="5226120" cy="4107240"/>
          </a:xfrm>
        </p:spPr>
        <p:txBody>
          <a:bodyPr/>
          <a:lstStyle/>
          <a:p>
            <a:endParaRPr lang="pl-PL" sz="2400">
              <a:solidFill>
                <a:srgbClr val="000000"/>
              </a:solidFill>
              <a:latin typeface="Times New Roman" pitchFamily="18"/>
              <a:cs typeface="Tahoma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AE2F12-B54A-4DA8-A0E5-0D8749344BD6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C6A422-6D33-48F9-B230-2D91A22371E3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CF099BC-C67B-41F3-B327-5719B9B396F2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7512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21275" y="2101850"/>
            <a:ext cx="4227513" cy="476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C85B0E-44B6-4E23-82CC-99CE86838DB4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197725" y="555625"/>
            <a:ext cx="2151063" cy="63087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41363" y="555625"/>
            <a:ext cx="6303962" cy="63087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F20BF7-E3F6-4C0E-B6C3-BDA902612C08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A505FC-128C-48CA-B3D4-BBA6948993E5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E664F41-69F8-41AE-886E-81D3B3E1A352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EF9861-719D-425F-9D28-9B1BE18183ED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E128E2-4B65-410C-BB0C-D004B2CC3834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360E16-140A-40FA-B4B5-225E23E9EA92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753D9ED-DC4E-4B8D-98EC-ACD610EB99B8}" type="slidenum"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l-PL"/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pl-P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l-P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l-P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l-P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stopki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pl-P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5923E819-5186-4554-B28E-723818375A7B}" type="slidenum"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hangingPunct="0">
        <a:tabLst/>
        <a:defRPr lang="pl-PL" sz="24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pl-PL" sz="32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B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05360" y="1893960"/>
            <a:ext cx="9674640" cy="5666040"/>
          </a:xfrm>
          <a:prstGeom prst="rect">
            <a:avLst/>
          </a:prstGeom>
          <a:solidFill>
            <a:srgbClr val="DDDDDD"/>
          </a:solidFill>
          <a:ln w="25400">
            <a:solidFill>
              <a:srgbClr val="C0C0C0"/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pl-PL" sz="2400"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ymbol zastępczy tytułu 2"/>
          <p:cNvSpPr txBox="1">
            <a:spLocks noGrp="1"/>
          </p:cNvSpPr>
          <p:nvPr>
            <p:ph type="title"/>
          </p:nvPr>
        </p:nvSpPr>
        <p:spPr>
          <a:xfrm>
            <a:off x="740879" y="555480"/>
            <a:ext cx="860796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pl-PL"/>
          </a:p>
        </p:txBody>
      </p:sp>
      <p:sp>
        <p:nvSpPr>
          <p:cNvPr id="4" name="Symbol zastępczy tekstu 3"/>
          <p:cNvSpPr txBox="1">
            <a:spLocks noGrp="1"/>
          </p:cNvSpPr>
          <p:nvPr>
            <p:ph type="body" idx="1"/>
          </p:nvPr>
        </p:nvSpPr>
        <p:spPr>
          <a:xfrm>
            <a:off x="740879" y="2101680"/>
            <a:ext cx="8607960" cy="4762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0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pl-PL" sz="2400"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0" y="2381399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pl-PL" sz="2400"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0" y="1168560"/>
            <a:ext cx="181440" cy="918359"/>
          </a:xfrm>
          <a:prstGeom prst="rect">
            <a:avLst/>
          </a:prstGeom>
          <a:solidFill>
            <a:srgbClr val="125C8D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  <p:txBody>
          <a:bodyPr lIns="0" tIns="0" rIns="0" bIns="0" anchor="ctr" anchorCtr="1"/>
          <a:lstStyle/>
          <a:p>
            <a:pPr lvl="0" rtl="0" hangingPunct="0">
              <a:buNone/>
              <a:tabLst/>
            </a:pPr>
            <a:endParaRPr lang="pl-PL" sz="2400"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hangingPunct="0">
        <a:tabLst/>
        <a:defRPr lang="pl-PL" sz="2400" b="1" i="0" u="none" strike="noStrike">
          <a:ln>
            <a:noFill/>
          </a:ln>
          <a:solidFill>
            <a:srgbClr val="333333"/>
          </a:solidFill>
          <a:latin typeface="Albany" pitchFamily="34"/>
          <a:cs typeface="Tahoma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pl-PL" sz="2400" b="0" i="0" u="none" strike="noStrike">
          <a:ln>
            <a:noFill/>
          </a:ln>
          <a:solidFill>
            <a:srgbClr val="000000"/>
          </a:solidFill>
          <a:latin typeface="Albany" pitchFamily="34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audio" Target="../Europe%20-%20The%20Final%20Count%20Down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erwszapomoc.net.pl/cialo_obce.php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://www.pspjaworzno.pl/Dok_pdf/Technika/Pierwsza%20pomoc.ppt" TargetMode="External"/><Relationship Id="rId5" Type="http://schemas.openxmlformats.org/officeDocument/2006/relationships/hyperlink" Target="http://www.pierwszapomoc.net.pl/oparzenia.php" TargetMode="External"/><Relationship Id="rId4" Type="http://schemas.openxmlformats.org/officeDocument/2006/relationships/hyperlink" Target="http://www.mp.pl/pacjent/pierwsza_pomoc/show.html?id=7773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erwszapomoc.net.pl/cialo_obce.php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://www.pspjaworzno.pl/Dok_pdf/Technika/Pierwsza%20pomoc.ppt" TargetMode="External"/><Relationship Id="rId5" Type="http://schemas.openxmlformats.org/officeDocument/2006/relationships/hyperlink" Target="http://www.pierwszapomoc.net.pl/oparzenia.php" TargetMode="External"/><Relationship Id="rId4" Type="http://schemas.openxmlformats.org/officeDocument/2006/relationships/hyperlink" Target="http://www.mp.pl/pacjent/pierwsza_pomoc/show.html?id=77737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4000">
                <a:latin typeface="MV Boli" pitchFamily="34"/>
              </a:rPr>
              <a:t>Pierwsza pomoc przedmedyczna</a:t>
            </a:r>
          </a:p>
        </p:txBody>
      </p:sp>
      <p:pic>
        <p:nvPicPr>
          <p:cNvPr id="3" name=""/>
          <p:cNvPicPr>
            <a:picLocks noGrp="1" noChangeAspect="1"/>
          </p:cNvPicPr>
          <p:nvPr>
            <p:ph type="pic" idx="4294967295"/>
          </p:nvPr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2132280" y="2101320"/>
            <a:ext cx="1417680" cy="2271240"/>
          </a:xfrm>
        </p:spPr>
      </p:pic>
      <p:pic>
        <p:nvPicPr>
          <p:cNvPr id="4" name=""/>
          <p:cNvPicPr>
            <a:picLocks noGrp="1" noChangeAspect="1"/>
          </p:cNvPicPr>
          <p:nvPr>
            <p:ph type="pic" idx="4294967295"/>
          </p:nvPr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2044800" y="4588559"/>
            <a:ext cx="1592639" cy="2271240"/>
          </a:xfrm>
        </p:spPr>
      </p:pic>
      <p:sp>
        <p:nvSpPr>
          <p:cNvPr id="5" name="Symbol zastępczy tekstu 4"/>
          <p:cNvSpPr txBox="1">
            <a:spLocks noGrp="1"/>
          </p:cNvSpPr>
          <p:nvPr>
            <p:ph type="body" idx="4294967295"/>
          </p:nvPr>
        </p:nvSpPr>
        <p:spPr>
          <a:xfrm>
            <a:off x="5151600" y="2101680"/>
            <a:ext cx="4200480" cy="4762440"/>
          </a:xfrm>
        </p:spPr>
        <p:txBody>
          <a:bodyPr>
            <a:spAutoFit/>
          </a:bodyPr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marL="0" lvl="0" indent="0">
              <a:spcBef>
                <a:spcPts val="289"/>
              </a:spcBef>
              <a:spcAft>
                <a:spcPts val="289"/>
              </a:spcAft>
              <a:buClr>
                <a:srgbClr val="000000"/>
              </a:buClr>
            </a:pPr>
            <a:r>
              <a:rPr lang="pl-PL"/>
              <a:t>  1. Łańcuch przeżycia</a:t>
            </a:r>
          </a:p>
          <a:p>
            <a:pPr marL="0" lvl="0" indent="0">
              <a:spcBef>
                <a:spcPts val="289"/>
              </a:spcBef>
              <a:spcAft>
                <a:spcPts val="289"/>
              </a:spcAft>
              <a:buClr>
                <a:srgbClr val="000000"/>
              </a:buClr>
            </a:pPr>
            <a:r>
              <a:rPr lang="pl-PL"/>
              <a:t>  2. Pierwsza pomoc (jest oddech)</a:t>
            </a:r>
          </a:p>
          <a:p>
            <a:pPr marL="0" lvl="0" indent="0">
              <a:spcBef>
                <a:spcPts val="289"/>
              </a:spcBef>
              <a:spcAft>
                <a:spcPts val="289"/>
              </a:spcAft>
              <a:buClr>
                <a:srgbClr val="000000"/>
              </a:buClr>
            </a:pPr>
            <a:r>
              <a:rPr lang="pl-PL"/>
              <a:t>  3. Pierwsza pomoc przy braku czynności życiowych</a:t>
            </a:r>
          </a:p>
          <a:p>
            <a:pPr marL="0" lvl="0" indent="0">
              <a:spcBef>
                <a:spcPts val="289"/>
              </a:spcBef>
              <a:spcAft>
                <a:spcPts val="289"/>
              </a:spcAft>
              <a:buClr>
                <a:srgbClr val="000000"/>
              </a:buClr>
            </a:pPr>
            <a:r>
              <a:rPr lang="pl-PL"/>
              <a:t>  4. Pierwsza pomoc w nagłych przypadkach</a:t>
            </a:r>
          </a:p>
          <a:p>
            <a:pPr marL="0" lvl="0" indent="0">
              <a:spcBef>
                <a:spcPts val="289"/>
              </a:spcBef>
              <a:spcAft>
                <a:spcPts val="289"/>
              </a:spcAft>
              <a:buClr>
                <a:srgbClr val="000000"/>
              </a:buClr>
            </a:pPr>
            <a:r>
              <a:rPr lang="pl-PL"/>
              <a:t>       a) Omdlenie</a:t>
            </a:r>
          </a:p>
          <a:p>
            <a:pPr marL="0" lvl="0" indent="0">
              <a:spcBef>
                <a:spcPts val="289"/>
              </a:spcBef>
              <a:spcAft>
                <a:spcPts val="289"/>
              </a:spcAft>
              <a:buClr>
                <a:srgbClr val="000000"/>
              </a:buClr>
            </a:pPr>
            <a:r>
              <a:rPr lang="pl-PL"/>
              <a:t>       b) Złamanie</a:t>
            </a:r>
          </a:p>
          <a:p>
            <a:pPr marL="0" lvl="0" indent="0">
              <a:spcBef>
                <a:spcPts val="289"/>
              </a:spcBef>
              <a:spcAft>
                <a:spcPts val="289"/>
              </a:spcAft>
              <a:buClr>
                <a:srgbClr val="000000"/>
              </a:buClr>
            </a:pPr>
            <a:r>
              <a:rPr lang="pl-PL"/>
              <a:t>       c) Ciało obce</a:t>
            </a:r>
          </a:p>
          <a:p>
            <a:pPr marL="0" lvl="0" indent="0">
              <a:spcBef>
                <a:spcPts val="289"/>
              </a:spcBef>
              <a:spcAft>
                <a:spcPts val="289"/>
              </a:spcAft>
              <a:buClr>
                <a:srgbClr val="000000"/>
              </a:buClr>
            </a:pPr>
            <a:r>
              <a:rPr lang="pl-PL"/>
              <a:t>       d) Zadławienie</a:t>
            </a:r>
          </a:p>
          <a:p>
            <a:pPr marL="0" lvl="0" indent="0">
              <a:spcBef>
                <a:spcPts val="289"/>
              </a:spcBef>
              <a:spcAft>
                <a:spcPts val="289"/>
              </a:spcAft>
              <a:buClr>
                <a:srgbClr val="000000"/>
              </a:buClr>
            </a:pPr>
            <a:r>
              <a:rPr lang="pl-PL"/>
              <a:t>       e) Poparzenie</a:t>
            </a:r>
          </a:p>
        </p:txBody>
      </p:sp>
      <p:pic>
        <p:nvPicPr>
          <p:cNvPr id="6" name=""/>
          <p:cNvPicPr>
            <a:picLocks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0" y="0"/>
            <a:ext cx="144000" cy="72000"/>
          </a:xfrm>
          <a:prstGeom prst="rect">
            <a:avLst/>
          </a:prstGeom>
          <a:solidFill>
            <a:srgbClr val="CFE7F5"/>
          </a:solidFill>
          <a:ln w="0">
            <a:solidFill>
              <a:srgbClr val="808080"/>
            </a:solidFill>
            <a:prstDash val="solid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pl-PL"/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Sprawdź, czy wyczuwalny jest puls i zachowane jest oddychanie. Jeżeli po 10-15 sekundach brak jest oddechu, pojawia się zasinienie twarzy i nadal nie ma wyczuwalnego pulsu, wezwij pomoc i przystąp do akcji reanimacyjnej – masażu serca i sztucznego oddychania.</a:t>
            </a:r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pl-PL"/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pl-PL"/>
          </a:p>
          <a:p>
            <a:pPr lvl="0">
              <a:buNone/>
            </a:pPr>
            <a:endParaRPr lang="pl-PL"/>
          </a:p>
          <a:p>
            <a:pPr lvl="0"/>
            <a:r>
              <a:rPr lang="pl-PL"/>
              <a:t>Jeśli po następnych kilkudziesięciu sekundach nadal brak pulsu, oddychania i nie ma powrotu świadomości, to wszystko zaczyna wskazywać na to, że jest to zatrzymanie krążenia, które wymaga kontynuacji zabiegów reanimacyjnych, pomocy innych osób, użycia automatycznego defibrylatora (jeśli jest dostępny) i wezwania specjalistycznej pomocy.</a:t>
            </a:r>
          </a:p>
          <a:p>
            <a:pPr lvl="0"/>
            <a:endParaRPr lang="pl-PL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4031999" y="771840"/>
            <a:ext cx="1904760" cy="1676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879" y="549360"/>
            <a:ext cx="8607960" cy="1274760"/>
          </a:xfrm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Pierwsza pomoc przy złamaniu zamkniętym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Nie wolno zmieniać ułożenia złamanej kończyny.</a:t>
            </a:r>
          </a:p>
          <a:p>
            <a:pPr lvl="0"/>
            <a:endParaRPr lang="pl-PL"/>
          </a:p>
          <a:p>
            <a:pPr lvl="0"/>
            <a:r>
              <a:rPr lang="pl-PL"/>
              <a:t>Nie wolno zmieniać położenia poszkodowanego, jeśli podejrzewa się uraz kręgosłupa.</a:t>
            </a:r>
          </a:p>
          <a:p>
            <a:pPr lvl="0"/>
            <a:endParaRPr lang="pl-PL"/>
          </a:p>
          <a:p>
            <a:pPr lvl="0"/>
            <a:r>
              <a:rPr lang="pl-PL"/>
              <a:t>Należy ułożyć kończynę powyżej poziomu serca, żeby zatrzymać rozwój opuchlizny.</a:t>
            </a:r>
          </a:p>
          <a:p>
            <a:pPr lvl="0"/>
            <a:endParaRPr lang="pl-PL"/>
          </a:p>
          <a:p>
            <a:pPr lvl="0"/>
            <a:r>
              <a:rPr lang="pl-PL"/>
              <a:t>Można obłożyć złamane miejsce lodem w celu zmniejszenia obrzęku.</a:t>
            </a: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3454920" y="5285880"/>
            <a:ext cx="3097080" cy="20581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879" y="549360"/>
            <a:ext cx="8607960" cy="1274760"/>
          </a:xfrm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Pierwsza pomoc przy złamaniu otwartym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Zajmij się zatamowaniem krwawienia. Jest to szczególnie ważne w przypadku, jeśli krew wypływa pulsacyjnie – oznacza to przerwanie tętnicy, co może spowodować nawet wykrwawienie się pacjenta. Prawidłowe działanie polega na uciśnięciu miejsca krwawienia materiałem (najlepiej sterylnym).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879" y="549360"/>
            <a:ext cx="8607960" cy="1274760"/>
          </a:xfrm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Pierwsza pomoc przy ciele obcym w ciele pacjenta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W oczekiwaniu na pogotowie zabezpiecz przedmiot, aby nie wypad z rany. Pozostający przedmiot w ranie jest takim "korkiem", który ogranicza krwawienie.</a:t>
            </a:r>
          </a:p>
          <a:p>
            <a:pPr lvl="0"/>
            <a:r>
              <a:rPr lang="pl-PL"/>
              <a:t>Aby zabezpieczyć przedmiot należy wziąć dwa zwykle bandaże zbliżonych rozmiarów wyciągnąć z opakowania i bez rozwijania przyłożyć po obu stronach przedmiotu i za pomocą plastrów lub bandaża przymocować do skóry tak aby przedmiot się nie poruszał i nie wypad.</a:t>
            </a:r>
          </a:p>
          <a:p>
            <a:pPr lvl="0"/>
            <a:r>
              <a:rPr lang="pl-PL"/>
              <a:t>Pozostań z poszkodowanym i nie pozwól mu się ruszać.</a:t>
            </a: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3636720" y="5472000"/>
            <a:ext cx="3419279" cy="1538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Id4" cstate="print">
            <a:alphaModFix/>
            <a:lum/>
          </a:blip>
          <a:srcRect/>
          <a:stretch>
            <a:fillRect/>
          </a:stretch>
        </p:blipFill>
        <p:spPr>
          <a:xfrm>
            <a:off x="432000" y="5543640"/>
            <a:ext cx="3311999" cy="144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7016399" y="5328000"/>
            <a:ext cx="2487600" cy="200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Pierwsza pomoc przy zadławieniu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Jeśli poszkodowany z objawami częściowej niedrożności dróg oddechowych kaszle i może oddychać, zachęcaj go do kaszlu i nie rób nic więcej.</a:t>
            </a:r>
          </a:p>
          <a:p>
            <a:pPr lvl="0"/>
            <a:r>
              <a:rPr lang="pl-PL"/>
              <a:t>Jeśli poszkodowany ma objawy całkowitej niedrożności (przestał kaszleć), ale jest przytomny, zastosuj do 5 uderzeń w okolicę międzyłopatkową:</a:t>
            </a:r>
          </a:p>
          <a:p>
            <a:pPr lvl="0"/>
            <a:r>
              <a:rPr lang="pl-PL"/>
              <a:t>stań z boku i nieco z tyłu za poszkodowanym</a:t>
            </a:r>
          </a:p>
          <a:p>
            <a:pPr lvl="0"/>
            <a:r>
              <a:rPr lang="pl-PL"/>
              <a:t>podłóż jedną dłoń pod mostek poszkodowanego, pochyl go do przodu</a:t>
            </a:r>
          </a:p>
          <a:p>
            <a:pPr lvl="0"/>
            <a:endParaRPr lang="pl-PL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2808000" y="5040000"/>
            <a:ext cx="5112000" cy="2323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pl-PL"/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pl-PL"/>
          </a:p>
          <a:p>
            <a:pPr lvl="0"/>
            <a:r>
              <a:rPr lang="pl-PL"/>
              <a:t>wykonaj do 5 energicznych uderzeń nadgarstkiem w okolicę międzyłopatkową</a:t>
            </a:r>
          </a:p>
          <a:p>
            <a:pPr lvl="0"/>
            <a:r>
              <a:rPr lang="pl-PL"/>
              <a:t>po każdym uderzeniu sprawdź, czy ciało obce zostało usunięte.</a:t>
            </a:r>
          </a:p>
          <a:p>
            <a:pPr lvl="0"/>
            <a:r>
              <a:rPr lang="pl-PL"/>
              <a:t>Jeżeli 5 uderzeń w okolicę międzyłopatkową nie spowoduje usunięcia ciała obcego, zastosuj 5 uciśnięć nadbrzusza zgodnie z zasadami:</a:t>
            </a:r>
          </a:p>
          <a:p>
            <a:pPr lvl="0"/>
            <a:r>
              <a:rPr lang="pl-PL"/>
              <a:t>stań za poszkodowanym i obejmij go ramionami na wysokości nadbrzusza</a:t>
            </a:r>
          </a:p>
          <a:p>
            <a:pPr lvl="0"/>
            <a:endParaRPr lang="pl-PL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8136000" y="4936680"/>
            <a:ext cx="1606680" cy="2407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pl-PL"/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>
              <a:buNone/>
            </a:pPr>
            <a:endParaRPr lang="pl-PL"/>
          </a:p>
          <a:p>
            <a:pPr lvl="0"/>
            <a:r>
              <a:rPr lang="pl-PL"/>
              <a:t>pochyl go do przodu</a:t>
            </a:r>
          </a:p>
          <a:p>
            <a:pPr lvl="0"/>
            <a:r>
              <a:rPr lang="pl-PL"/>
              <a:t>zaciśnij pięść i umieść ją pomiędzy pępkiem i dolnym końcem mostka</a:t>
            </a:r>
          </a:p>
          <a:p>
            <a:pPr lvl="0"/>
            <a:r>
              <a:rPr lang="pl-PL"/>
              <a:t>wolną ręką obejmij zaciśniętą pięść i silnie pociągnij do wewnątrz i ku górze</a:t>
            </a:r>
          </a:p>
          <a:p>
            <a:pPr lvl="0"/>
            <a:r>
              <a:rPr lang="pl-PL"/>
              <a:t>powtórz tę czynność do 5 razy.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Pierwsza pomoc przy oparzeniu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Upewnij się że nic ci nie zagraża.</a:t>
            </a:r>
          </a:p>
          <a:p>
            <a:pPr lvl="0"/>
            <a:r>
              <a:rPr lang="pl-PL"/>
              <a:t>Jeśli ubranie się pali lub tli - ugaś je.</a:t>
            </a:r>
          </a:p>
          <a:p>
            <a:pPr lvl="0"/>
            <a:r>
              <a:rPr lang="pl-PL"/>
              <a:t>Do tego celu NIE używaj gaśnicy.</a:t>
            </a:r>
          </a:p>
          <a:p>
            <a:pPr lvl="0"/>
            <a:r>
              <a:rPr lang="pl-PL"/>
              <a:t>Wezwij pogotowie jeśli oparzenie jest rozlegle.</a:t>
            </a:r>
          </a:p>
          <a:p>
            <a:pPr lvl="0"/>
            <a:r>
              <a:rPr lang="pl-PL"/>
              <a:t>Zdejmij ubranie. Jeżeli ubranie jest wtopione w ciało to nie zrywaj go tylko wytnij ubranie wokół rany.</a:t>
            </a:r>
          </a:p>
          <a:p>
            <a:pPr lvl="0"/>
            <a:r>
              <a:rPr lang="pl-PL"/>
              <a:t>Jeżeli oparzona jest ręka ściągnij biżuterie - zanim narastający obrzęk uniemożliwi to.</a:t>
            </a:r>
          </a:p>
          <a:p>
            <a:pPr lvl="0"/>
            <a:r>
              <a:rPr lang="pl-PL"/>
              <a:t>Ochładzaj oparzona część ciała czysta chłodna woda od 10 do 20 minut.</a:t>
            </a:r>
          </a:p>
          <a:p>
            <a:pPr lvl="0"/>
            <a:r>
              <a:rPr lang="pl-PL"/>
              <a:t>Po ochłodzeniu poczekaj, aż oparzona skóra wyschnie, następnie osłon opatrunkiem oparzeniowym np AQUA GEL, Hydro Gel, mokry opatrunek.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Skorzystałem z...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432000" y="2077560"/>
            <a:ext cx="8607960" cy="4762440"/>
          </a:xfrm>
        </p:spPr>
        <p:txBody>
          <a:bodyPr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0" algn="ctr"/>
            <a:r>
              <a:rPr lang="pl-PL">
                <a:hlinkClick r:id="rId3"/>
              </a:rPr>
              <a:t>http://www.pierwszapomoc.net.pl/cialo_obce.php</a:t>
            </a:r>
          </a:p>
          <a:p>
            <a:pPr marL="0" lvl="0" indent="0" algn="ctr"/>
            <a:endParaRPr lang="pl-PL"/>
          </a:p>
          <a:p>
            <a:pPr marL="0" lvl="0" indent="0" algn="ctr"/>
            <a:r>
              <a:rPr lang="pl-PL">
                <a:hlinkClick r:id="rId4"/>
              </a:rPr>
              <a:t>http://www.mp.pl/pacjent/pierwsza_pomoc/show.html?id=77737</a:t>
            </a:r>
          </a:p>
          <a:p>
            <a:pPr marL="0" lvl="0" indent="0" algn="ctr"/>
            <a:endParaRPr lang="pl-PL"/>
          </a:p>
          <a:p>
            <a:pPr marL="0" lvl="0" indent="0" algn="ctr"/>
            <a:r>
              <a:rPr lang="pl-PL">
                <a:hlinkClick r:id="rId5"/>
              </a:rPr>
              <a:t>http://www.pierwszapomoc.net.pl/oparzenia.php</a:t>
            </a:r>
          </a:p>
          <a:p>
            <a:pPr marL="0" lvl="0" indent="0" algn="ctr"/>
            <a:endParaRPr lang="pl-PL"/>
          </a:p>
          <a:p>
            <a:pPr marL="0" lvl="0" indent="0" algn="ctr"/>
            <a:r>
              <a:rPr lang="pl-PL">
                <a:hlinkClick r:id="rId6"/>
              </a:rPr>
              <a:t>http://www.pspjaworzno.pl/Dok_pdf/Technika/Pierwsza%20pomoc.ppt</a:t>
            </a:r>
          </a:p>
          <a:p>
            <a:pPr marL="0" lvl="0" indent="0" algn="ctr"/>
            <a:endParaRPr lang="pl-PL"/>
          </a:p>
          <a:p>
            <a:pPr marL="0" lvl="0" indent="0" algn="ctr"/>
            <a:endParaRPr lang="pl-PL"/>
          </a:p>
          <a:p>
            <a:pPr marL="0" lvl="0" indent="0" algn="ctr"/>
            <a:endParaRPr lang="pl-PL"/>
          </a:p>
          <a:p>
            <a:pPr marL="0" lvl="0" indent="0" algn="ctr"/>
            <a:endParaRPr lang="pl-PL"/>
          </a:p>
          <a:p>
            <a:pPr marL="0" lvl="0" indent="0" algn="ctr"/>
            <a:endParaRPr lang="pl-PL"/>
          </a:p>
          <a:p>
            <a:pPr marL="0" lvl="0" indent="0" algn="ctr"/>
            <a:r>
              <a:rPr lang="pl-PL"/>
              <a:t>                                                                </a:t>
            </a:r>
            <a:r>
              <a:rPr lang="pl-PL" sz="1600">
                <a:latin typeface="Andalus" pitchFamily="18"/>
              </a:rPr>
              <a:t>Przygotował: Eryk Styczyński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200">
                <a:latin typeface="Comic Sans MS" pitchFamily="66"/>
              </a:rPr>
              <a:t>Łańcuch przeżycia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 hangingPunct="1">
              <a:buNone/>
            </a:pPr>
            <a:r>
              <a:rPr lang="pl-PL" sz="2800">
                <a:latin typeface="Times New Roman" pitchFamily="18"/>
                <a:cs typeface="Times New Roman" pitchFamily="18"/>
              </a:rPr>
              <a:t>Zgodnie z wzorem opracowanym przez Czerwony Krzyż przebieg udzielania pomocy w nagłych przypadkach lub sytuacjach można przedstawić w postaci łańcucha.</a:t>
            </a: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endParaRPr lang="pl-PL" sz="1600">
              <a:latin typeface="Times New Roman" pitchFamily="18"/>
              <a:cs typeface="Times New Roman" pitchFamily="18"/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1944000" y="3600000"/>
            <a:ext cx="6408000" cy="316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Skorzystałem z...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/>
        <p:txBody>
          <a:bodyPr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lvl="0" indent="0" algn="ctr"/>
            <a:r>
              <a:rPr lang="pl-PL">
                <a:hlinkClick r:id="rId3"/>
              </a:rPr>
              <a:t>http://www.pierwszapomoc.net.pl/cialo_obce.php</a:t>
            </a:r>
          </a:p>
          <a:p>
            <a:pPr marL="0" lvl="0" indent="0" algn="ctr"/>
            <a:endParaRPr lang="pl-PL"/>
          </a:p>
          <a:p>
            <a:pPr marL="0" lvl="0" indent="0" algn="ctr"/>
            <a:r>
              <a:rPr lang="pl-PL">
                <a:hlinkClick r:id="rId4"/>
              </a:rPr>
              <a:t>http://www.mp.pl/pacjent/pierwsza_pomoc/show.html?id=77737</a:t>
            </a:r>
          </a:p>
          <a:p>
            <a:pPr marL="0" lvl="0" indent="0" algn="ctr"/>
            <a:endParaRPr lang="pl-PL"/>
          </a:p>
          <a:p>
            <a:pPr marL="0" lvl="0" indent="0" algn="ctr"/>
            <a:r>
              <a:rPr lang="pl-PL">
                <a:hlinkClick r:id="rId5"/>
              </a:rPr>
              <a:t>http://www.pierwszapomoc.net.pl/oparzenia.php</a:t>
            </a:r>
          </a:p>
          <a:p>
            <a:pPr marL="0" lvl="0" indent="0" algn="ctr"/>
            <a:endParaRPr lang="pl-PL"/>
          </a:p>
          <a:p>
            <a:pPr marL="0" lvl="0" indent="0" algn="ctr"/>
            <a:r>
              <a:rPr lang="pl-PL">
                <a:hlinkClick r:id="rId6"/>
              </a:rPr>
              <a:t>http://www.pspjaworzno.pl/Dok_pdf/Technika/Pierwsza%20pomoc.ppt</a:t>
            </a:r>
          </a:p>
          <a:p>
            <a:pPr marL="0" lvl="0" indent="0" algn="ctr"/>
            <a:endParaRPr lang="pl-PL"/>
          </a:p>
          <a:p>
            <a:pPr marL="0" lvl="0" indent="0" algn="ctr"/>
            <a:endParaRPr lang="pl-PL"/>
          </a:p>
          <a:p>
            <a:pPr marL="0" lvl="0" indent="0" algn="ctr"/>
            <a:endParaRPr lang="pl-PL"/>
          </a:p>
          <a:p>
            <a:pPr marL="0" lvl="0" indent="0" algn="ctr"/>
            <a:endParaRPr lang="pl-PL"/>
          </a:p>
          <a:p>
            <a:pPr marL="0" lvl="0" indent="0" algn="ctr"/>
            <a:endParaRPr lang="pl-PL"/>
          </a:p>
          <a:p>
            <a:pPr marL="0" lvl="0" indent="0" algn="ctr"/>
            <a:r>
              <a:rPr lang="pl-PL"/>
              <a:t>                                                                </a:t>
            </a:r>
            <a:r>
              <a:rPr lang="pl-PL" sz="1600">
                <a:latin typeface="Andalus" pitchFamily="18"/>
              </a:rPr>
              <a:t>Przygotował: Eryk Styczyński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Co to są czynności doraźne?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>
          <a:xfrm>
            <a:off x="740879" y="2101680"/>
            <a:ext cx="4200480" cy="4762440"/>
          </a:xfrm>
        </p:spPr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marL="0" lvl="0" indent="449639" algn="just">
              <a:buNone/>
            </a:pPr>
            <a:r>
              <a:rPr lang="pl-PL" sz="2600">
                <a:latin typeface="Times New Roman" pitchFamily="18"/>
              </a:rPr>
              <a:t>Wymaga ich poszkodowany u którego w wyniku urazu, zranienia lub groźnego dla życia ostrego zachorowania dochodzi do zaburzenia ważnych czynności życiowych tj. oddychania, akcji serca</a:t>
            </a:r>
          </a:p>
          <a:p>
            <a:pPr lvl="0" algn="just">
              <a:buNone/>
            </a:pPr>
            <a:r>
              <a:rPr lang="pl-PL" sz="2600">
                <a:latin typeface="Times New Roman" pitchFamily="18"/>
              </a:rPr>
              <a:t>i krążenia.</a:t>
            </a:r>
          </a:p>
        </p:txBody>
      </p:sp>
      <p:sp>
        <p:nvSpPr>
          <p:cNvPr id="4" name="Symbol zastępczy tekstu 3"/>
          <p:cNvSpPr txBox="1">
            <a:spLocks noGrp="1"/>
          </p:cNvSpPr>
          <p:nvPr>
            <p:ph type="body" idx="4294967295"/>
          </p:nvPr>
        </p:nvSpPr>
        <p:spPr>
          <a:xfrm>
            <a:off x="5472000" y="2077560"/>
            <a:ext cx="4200480" cy="4762440"/>
          </a:xfrm>
        </p:spPr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 hangingPunct="1">
              <a:buNone/>
            </a:pPr>
            <a:r>
              <a:rPr lang="pl-PL" b="1">
                <a:cs typeface="Times New Roman" pitchFamily="18"/>
              </a:rPr>
              <a:t>Czynno</a:t>
            </a:r>
            <a:r>
              <a:rPr lang="pl-PL" b="1"/>
              <a:t>ś</a:t>
            </a:r>
            <a:r>
              <a:rPr lang="pl-PL" b="1">
                <a:cs typeface="Times New Roman" pitchFamily="18"/>
              </a:rPr>
              <a:t>ci dora</a:t>
            </a:r>
            <a:r>
              <a:rPr lang="pl-PL" b="1"/>
              <a:t>ź</a:t>
            </a:r>
            <a:r>
              <a:rPr lang="pl-PL" b="1">
                <a:cs typeface="Times New Roman" pitchFamily="18"/>
              </a:rPr>
              <a:t>ne</a:t>
            </a:r>
            <a:r>
              <a:rPr lang="pl-PL">
                <a:cs typeface="Times New Roman" pitchFamily="18"/>
              </a:rPr>
              <a:t> ratuj</a:t>
            </a:r>
            <a:r>
              <a:rPr lang="pl-PL"/>
              <a:t>ą</a:t>
            </a:r>
            <a:r>
              <a:rPr lang="pl-PL">
                <a:cs typeface="Times New Roman" pitchFamily="18"/>
              </a:rPr>
              <a:t>ce </a:t>
            </a:r>
            <a:r>
              <a:rPr lang="pl-PL"/>
              <a:t>ż</a:t>
            </a:r>
            <a:r>
              <a:rPr lang="pl-PL">
                <a:cs typeface="Times New Roman" pitchFamily="18"/>
              </a:rPr>
              <a:t>ycie:</a:t>
            </a:r>
          </a:p>
          <a:p>
            <a:pPr lvl="0" hangingPunct="1"/>
            <a:r>
              <a:rPr lang="pl-PL">
                <a:latin typeface="Times New Roman" pitchFamily="18"/>
                <a:cs typeface="Times New Roman" pitchFamily="18"/>
              </a:rPr>
              <a:t>Ewakuacja ofiary z miejsca zagrożenia,</a:t>
            </a:r>
          </a:p>
          <a:p>
            <a:pPr lvl="0" hangingPunct="1"/>
            <a:r>
              <a:rPr lang="pl-PL">
                <a:latin typeface="Times New Roman" pitchFamily="18"/>
                <a:cs typeface="Times New Roman" pitchFamily="18"/>
              </a:rPr>
              <a:t>Resuscytacja, reanimacja,</a:t>
            </a:r>
          </a:p>
          <a:p>
            <a:pPr lvl="0" hangingPunct="1"/>
            <a:r>
              <a:rPr lang="pl-PL">
                <a:latin typeface="Times New Roman" pitchFamily="18"/>
                <a:cs typeface="Times New Roman" pitchFamily="18"/>
              </a:rPr>
              <a:t>Opanowanie groźnego krwawienia,</a:t>
            </a:r>
          </a:p>
          <a:p>
            <a:pPr lvl="0" hangingPunct="1"/>
            <a:r>
              <a:rPr lang="pl-PL">
                <a:latin typeface="Times New Roman" pitchFamily="18"/>
                <a:cs typeface="Times New Roman" pitchFamily="18"/>
              </a:rPr>
              <a:t>Ułożenie na boku,</a:t>
            </a:r>
          </a:p>
          <a:p>
            <a:pPr lvl="0" hangingPunct="1"/>
            <a:r>
              <a:rPr lang="pl-PL">
                <a:latin typeface="Times New Roman" pitchFamily="18"/>
                <a:cs typeface="Times New Roman" pitchFamily="18"/>
              </a:rPr>
              <a:t>Walka ze wstrząsem,</a:t>
            </a:r>
          </a:p>
          <a:p>
            <a:pPr lvl="0" hangingPunct="1"/>
            <a:r>
              <a:rPr lang="pl-PL">
                <a:latin typeface="Times New Roman" pitchFamily="18"/>
                <a:cs typeface="Times New Roman" pitchFamily="18"/>
              </a:rPr>
              <a:t>Zabezpieczenie miejsca wypadku.</a:t>
            </a:r>
            <a:r>
              <a:rPr lang="pl-PL">
                <a:cs typeface="Times New Roman" pitchFamily="18"/>
              </a:rPr>
              <a:t/>
            </a:r>
            <a:br>
              <a:rPr lang="pl-PL">
                <a:cs typeface="Times New Roman" pitchFamily="18"/>
              </a:rPr>
            </a:br>
            <a:endParaRPr lang="pl-PL">
              <a:cs typeface="Times New Roman" pitchFamily="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879" y="549360"/>
            <a:ext cx="8607960" cy="1274760"/>
          </a:xfrm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Ocena stanu poszkodowanego i pierwsza pomoc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marL="0" indent="0"/>
            <a:endParaRPr lang="pl-PL"/>
          </a:p>
        </p:txBody>
      </p:sp>
      <p:sp>
        <p:nvSpPr>
          <p:cNvPr id="4" name="Text Box 5"/>
          <p:cNvSpPr/>
          <p:nvPr/>
        </p:nvSpPr>
        <p:spPr>
          <a:xfrm>
            <a:off x="1728000" y="1980000"/>
            <a:ext cx="2448000" cy="90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Poszkodowany przytomny</a:t>
            </a:r>
          </a:p>
        </p:txBody>
      </p:sp>
      <p:sp>
        <p:nvSpPr>
          <p:cNvPr id="5" name="Line 6"/>
          <p:cNvSpPr/>
          <p:nvPr/>
        </p:nvSpPr>
        <p:spPr>
          <a:xfrm>
            <a:off x="4166280" y="2418120"/>
            <a:ext cx="129528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599" fill="none">
                <a:moveTo>
                  <a:pt x="0" y="0"/>
                </a:moveTo>
                <a:lnTo>
                  <a:pt x="3599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Text Box 7"/>
          <p:cNvSpPr/>
          <p:nvPr/>
        </p:nvSpPr>
        <p:spPr>
          <a:xfrm>
            <a:off x="5461920" y="2036879"/>
            <a:ext cx="2447640" cy="900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Obserwacja</a:t>
            </a:r>
          </a:p>
        </p:txBody>
      </p:sp>
      <p:sp>
        <p:nvSpPr>
          <p:cNvPr id="7" name="Line 10"/>
          <p:cNvSpPr/>
          <p:nvPr/>
        </p:nvSpPr>
        <p:spPr>
          <a:xfrm>
            <a:off x="2871000" y="2951279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Text Box 11"/>
          <p:cNvSpPr/>
          <p:nvPr/>
        </p:nvSpPr>
        <p:spPr>
          <a:xfrm>
            <a:off x="2947320" y="2875320"/>
            <a:ext cx="699840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nie</a:t>
            </a:r>
          </a:p>
        </p:txBody>
      </p:sp>
      <p:sp>
        <p:nvSpPr>
          <p:cNvPr id="9" name="Text Box 12"/>
          <p:cNvSpPr/>
          <p:nvPr/>
        </p:nvSpPr>
        <p:spPr>
          <a:xfrm>
            <a:off x="1728000" y="3408480"/>
            <a:ext cx="2448000" cy="900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Poszkodowany oddycha</a:t>
            </a:r>
          </a:p>
        </p:txBody>
      </p:sp>
      <p:sp>
        <p:nvSpPr>
          <p:cNvPr id="10" name="Line 13"/>
          <p:cNvSpPr/>
          <p:nvPr/>
        </p:nvSpPr>
        <p:spPr>
          <a:xfrm>
            <a:off x="4166280" y="3865679"/>
            <a:ext cx="129528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599" fill="none">
                <a:moveTo>
                  <a:pt x="0" y="0"/>
                </a:moveTo>
                <a:lnTo>
                  <a:pt x="3599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1" name="Text Box 14"/>
          <p:cNvSpPr/>
          <p:nvPr/>
        </p:nvSpPr>
        <p:spPr>
          <a:xfrm>
            <a:off x="5461920" y="3484800"/>
            <a:ext cx="2447640" cy="90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Pozycja boczna bezpieczna</a:t>
            </a:r>
          </a:p>
        </p:txBody>
      </p:sp>
      <p:sp>
        <p:nvSpPr>
          <p:cNvPr id="12" name="Text Box 15"/>
          <p:cNvSpPr/>
          <p:nvPr/>
        </p:nvSpPr>
        <p:spPr>
          <a:xfrm>
            <a:off x="4471200" y="3332520"/>
            <a:ext cx="701640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tak</a:t>
            </a:r>
          </a:p>
        </p:txBody>
      </p:sp>
      <p:sp>
        <p:nvSpPr>
          <p:cNvPr id="13" name="Line 16"/>
          <p:cNvSpPr/>
          <p:nvPr/>
        </p:nvSpPr>
        <p:spPr>
          <a:xfrm>
            <a:off x="2871000" y="43992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4" name="Text Box 17"/>
          <p:cNvSpPr/>
          <p:nvPr/>
        </p:nvSpPr>
        <p:spPr>
          <a:xfrm>
            <a:off x="1728000" y="4856400"/>
            <a:ext cx="2448000" cy="90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Czy zachowane krążenie</a:t>
            </a:r>
          </a:p>
        </p:txBody>
      </p:sp>
      <p:sp>
        <p:nvSpPr>
          <p:cNvPr id="15" name="Line 18"/>
          <p:cNvSpPr/>
          <p:nvPr/>
        </p:nvSpPr>
        <p:spPr>
          <a:xfrm>
            <a:off x="4166280" y="5313600"/>
            <a:ext cx="129528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599" fill="none">
                <a:moveTo>
                  <a:pt x="0" y="0"/>
                </a:moveTo>
                <a:lnTo>
                  <a:pt x="3599" y="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6" name="Text Box 19"/>
          <p:cNvSpPr/>
          <p:nvPr/>
        </p:nvSpPr>
        <p:spPr>
          <a:xfrm>
            <a:off x="5461920" y="4932720"/>
            <a:ext cx="4190759" cy="90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Udrożnienie dróg oddechowych, sztuczny oddech</a:t>
            </a:r>
          </a:p>
        </p:txBody>
      </p:sp>
      <p:sp>
        <p:nvSpPr>
          <p:cNvPr id="17" name="Text Box 20"/>
          <p:cNvSpPr/>
          <p:nvPr/>
        </p:nvSpPr>
        <p:spPr>
          <a:xfrm>
            <a:off x="4471200" y="4780079"/>
            <a:ext cx="701640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tak</a:t>
            </a:r>
          </a:p>
        </p:txBody>
      </p:sp>
      <p:sp>
        <p:nvSpPr>
          <p:cNvPr id="18" name="Text Box 21"/>
          <p:cNvSpPr/>
          <p:nvPr/>
        </p:nvSpPr>
        <p:spPr>
          <a:xfrm>
            <a:off x="3007440" y="4286520"/>
            <a:ext cx="699840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nie</a:t>
            </a:r>
          </a:p>
        </p:txBody>
      </p:sp>
      <p:sp>
        <p:nvSpPr>
          <p:cNvPr id="19" name="Line 25"/>
          <p:cNvSpPr/>
          <p:nvPr/>
        </p:nvSpPr>
        <p:spPr>
          <a:xfrm>
            <a:off x="2947320" y="5770800"/>
            <a:ext cx="0" cy="45683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1270" fill="none">
                <a:moveTo>
                  <a:pt x="0" y="0"/>
                </a:moveTo>
                <a:lnTo>
                  <a:pt x="0" y="1270"/>
                </a:lnTo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l-PL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0" name="Text Box 26"/>
          <p:cNvSpPr/>
          <p:nvPr/>
        </p:nvSpPr>
        <p:spPr>
          <a:xfrm>
            <a:off x="1804319" y="6228000"/>
            <a:ext cx="2895479" cy="90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Masaż serca, sztuczny oddech</a:t>
            </a:r>
          </a:p>
        </p:txBody>
      </p:sp>
      <p:sp>
        <p:nvSpPr>
          <p:cNvPr id="21" name="Text Box 27"/>
          <p:cNvSpPr/>
          <p:nvPr/>
        </p:nvSpPr>
        <p:spPr>
          <a:xfrm>
            <a:off x="3083760" y="5658120"/>
            <a:ext cx="699840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l-PL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nie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decel="1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Class="entr" decel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Pierwsza Pomoc gdy jest oddech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 Oceń oddech (przy odchylonej głowie) w ciągu najwyżej 10 SEKUND!</a:t>
            </a:r>
          </a:p>
          <a:p>
            <a:pPr lvl="0"/>
            <a:r>
              <a:rPr lang="pl-PL"/>
              <a:t>Poszukuj prawidłowego oddechu za pomocą:</a:t>
            </a:r>
          </a:p>
          <a:p>
            <a:pPr lvl="0"/>
            <a:r>
              <a:rPr lang="pl-PL"/>
              <a:t>wzroku – czy widzisz ruchy klatki piersiowej?</a:t>
            </a:r>
          </a:p>
          <a:p>
            <a:pPr lvl="0"/>
            <a:r>
              <a:rPr lang="pl-PL"/>
              <a:t>słuchu – czy słyszysz szmer powietrza w czasie wdechu/wydechu?</a:t>
            </a:r>
          </a:p>
          <a:p>
            <a:pPr lvl="0"/>
            <a:r>
              <a:rPr lang="pl-PL"/>
              <a:t>dotyku – czy czujesz na policzku strumień powietrza?</a:t>
            </a:r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r>
              <a:rPr lang="pl-PL"/>
              <a:t>Jeśli oddycha ułóż go w pozycji bezpiecznej (na boku) i wezwij pomoc (999/112).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879" y="549360"/>
            <a:ext cx="8607960" cy="1274760"/>
          </a:xfrm>
        </p:spPr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Pierwsza pomoc przy braku czynności życiowych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Szansa przeżycia po zatrzymaniu czynności życiowych jest większa gdy świadkowie zdarzenia rozpoczną PPŻ, a po zatrzymaniu pracy serca spowodowanego migotaniem komór warunkiem przywrócenia krążenia jest wczesna defibrylacja .</a:t>
            </a:r>
          </a:p>
          <a:p>
            <a:pPr lvl="0"/>
            <a:endParaRPr lang="pl-PL"/>
          </a:p>
          <a:p>
            <a:pPr lvl="0"/>
            <a:endParaRPr lang="pl-PL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4140000" y="3877200"/>
            <a:ext cx="2412000" cy="361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pl-PL"/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PPŻ obejmuje następujące elementy: ocenę wstępną, utrzymanie drożności dróg oddechowych, wentylację wydychanym przez ratownika powietrzem (sztuczne oddychanie) i uciskanie klatki piersiowej (masaż serca). Kombinację tych trzech elementów nazywa się też resuscytacją krążeniowo-oddechową (CPR - cardiopulmonary resuscitation).</a:t>
            </a: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 rot="21000">
            <a:off x="3376101" y="4706679"/>
            <a:ext cx="3438720" cy="257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Co to są nagłe przypadki?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 hangingPunct="1">
              <a:buNone/>
            </a:pPr>
            <a:r>
              <a:rPr lang="pl-PL" sz="2800">
                <a:latin typeface="Times New Roman" pitchFamily="18"/>
                <a:cs typeface="Times New Roman" pitchFamily="18"/>
              </a:rPr>
              <a:t>Nagłe przypadki są wynikiem:</a:t>
            </a: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r>
              <a:rPr lang="pl-PL" sz="2800">
                <a:latin typeface="Times New Roman" pitchFamily="18"/>
                <a:cs typeface="Times New Roman" pitchFamily="18"/>
              </a:rPr>
              <a:t> 1. Ciężkich uszkodzeń ciała występujących na skutek wszelkiego rodzaju nieszczęśliwych wypadków,</a:t>
            </a: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r>
              <a:rPr lang="pl-PL" sz="2800">
                <a:latin typeface="Times New Roman" pitchFamily="18"/>
                <a:cs typeface="Times New Roman" pitchFamily="18"/>
              </a:rPr>
              <a:t>2.Groźnych dla życia ostro występujących schorzeń,</a:t>
            </a:r>
          </a:p>
          <a:p>
            <a:pPr lvl="0" hangingPunct="1">
              <a:buNone/>
            </a:pPr>
            <a:endParaRPr lang="pl-PL" sz="2800">
              <a:latin typeface="Times New Roman" pitchFamily="18"/>
              <a:cs typeface="Times New Roman" pitchFamily="18"/>
            </a:endParaRPr>
          </a:p>
          <a:p>
            <a:pPr lvl="0" hangingPunct="1">
              <a:buNone/>
            </a:pPr>
            <a:r>
              <a:rPr lang="pl-PL" sz="2800">
                <a:latin typeface="Times New Roman" pitchFamily="18"/>
                <a:cs typeface="Times New Roman" pitchFamily="18"/>
              </a:rPr>
              <a:t>3.Zatruć.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pl-PL" sz="3600">
                <a:latin typeface="Comic Sans MS" pitchFamily="66"/>
              </a:rPr>
              <a:t>Pierwsza pomoc przy omdleniu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None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0"/>
              </a:spcAft>
              <a:buClr>
                <a:srgbClr val="0E594D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tarSymbol"/>
              <a:buChar char="–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defRPr lang="pl-PL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pl-PL"/>
              <a:t>W pierwszej chwili bardzo trudno jest ocenić sytuację i rozróżnić, czy to jest łagodne omdlenie i zaraz nastąpi powrót świadomości, czy też jest to zagrażająca życiu utrata przytomności - tzw. zatrzymanie krążenia.</a:t>
            </a:r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endParaRPr lang="pl-PL"/>
          </a:p>
          <a:p>
            <a:pPr lvl="0"/>
            <a:r>
              <a:rPr lang="pl-PL"/>
              <a:t>Osobę, która zemdlała, połóż w pozycji bezpiecznej i zabezpiecz głowę, podkładając coś pod nią.</a:t>
            </a:r>
          </a:p>
          <a:p>
            <a:pPr lvl="0"/>
            <a:endParaRPr lang="pl-PL"/>
          </a:p>
          <a:p>
            <a:pPr lvl="0"/>
            <a:endParaRPr lang="pl-PL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3671999" y="5328720"/>
            <a:ext cx="2592000" cy="20152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omyślni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yt-cool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991</Words>
  <Application>Microsoft Office PowerPoint</Application>
  <PresentationFormat>Pokaz na ekranie (4:3)</PresentationFormat>
  <Paragraphs>140</Paragraphs>
  <Slides>20</Slides>
  <Notes>20</Notes>
  <HiddenSlides>0</HiddenSlides>
  <MMClips>1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20</vt:i4>
      </vt:variant>
    </vt:vector>
  </HeadingPairs>
  <TitlesOfParts>
    <vt:vector size="22" baseType="lpstr">
      <vt:lpstr>Domyślnie</vt:lpstr>
      <vt:lpstr>lyt-cool</vt:lpstr>
      <vt:lpstr>Pierwsza pomoc przedmedyczna</vt:lpstr>
      <vt:lpstr>Łańcuch przeżycia</vt:lpstr>
      <vt:lpstr>Co to są czynności doraźne?</vt:lpstr>
      <vt:lpstr>Ocena stanu poszkodowanego i pierwsza pomoc</vt:lpstr>
      <vt:lpstr>Pierwsza Pomoc gdy jest oddech</vt:lpstr>
      <vt:lpstr>Pierwsza pomoc przy braku czynności życiowych</vt:lpstr>
      <vt:lpstr>Slajd 7</vt:lpstr>
      <vt:lpstr>Co to są nagłe przypadki?</vt:lpstr>
      <vt:lpstr>Pierwsza pomoc przy omdleniu</vt:lpstr>
      <vt:lpstr>Slajd 10</vt:lpstr>
      <vt:lpstr>Slajd 11</vt:lpstr>
      <vt:lpstr>Pierwsza pomoc przy złamaniu zamkniętym</vt:lpstr>
      <vt:lpstr>Pierwsza pomoc przy złamaniu otwartym</vt:lpstr>
      <vt:lpstr>Pierwsza pomoc przy ciele obcym w ciele pacjenta</vt:lpstr>
      <vt:lpstr>Pierwsza pomoc przy zadławieniu</vt:lpstr>
      <vt:lpstr>Slajd 16</vt:lpstr>
      <vt:lpstr>Slajd 17</vt:lpstr>
      <vt:lpstr>Pierwsza pomoc przy oparzeniu</vt:lpstr>
      <vt:lpstr>Skorzystałem z...</vt:lpstr>
      <vt:lpstr>Skorzystałem z...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Pierwsza pomoc przedmedyczna</dc:title>
  <dc:creator>Violka</dc:creator>
  <cp:lastModifiedBy>Rysiek jach</cp:lastModifiedBy>
  <cp:revision>9</cp:revision>
  <dcterms:created xsi:type="dcterms:W3CDTF">2015-01-29T10:11:34Z</dcterms:created>
  <dcterms:modified xsi:type="dcterms:W3CDTF">2015-10-11T17:33:39Z</dcterms:modified>
</cp:coreProperties>
</file>